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</p:sldMasterIdLst>
  <p:notesMasterIdLst>
    <p:notesMasterId r:id="rId25"/>
  </p:notesMasterIdLst>
  <p:handoutMasterIdLst>
    <p:handoutMasterId r:id="rId26"/>
  </p:handoutMasterIdLst>
  <p:sldIdLst>
    <p:sldId id="256" r:id="rId8"/>
    <p:sldId id="258" r:id="rId9"/>
    <p:sldId id="276" r:id="rId10"/>
    <p:sldId id="259" r:id="rId11"/>
    <p:sldId id="260" r:id="rId12"/>
    <p:sldId id="279" r:id="rId13"/>
    <p:sldId id="286" r:id="rId14"/>
    <p:sldId id="263" r:id="rId15"/>
    <p:sldId id="277" r:id="rId16"/>
    <p:sldId id="285" r:id="rId17"/>
    <p:sldId id="266" r:id="rId18"/>
    <p:sldId id="280" r:id="rId19"/>
    <p:sldId id="283" r:id="rId20"/>
    <p:sldId id="265" r:id="rId21"/>
    <p:sldId id="261" r:id="rId22"/>
    <p:sldId id="284" r:id="rId23"/>
    <p:sldId id="267" r:id="rId24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684FD1-2416-4B36-A7C4-B211E8257956}" v="30" dt="2024-01-26T16:21:41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035" autoAdjust="0"/>
  </p:normalViewPr>
  <p:slideViewPr>
    <p:cSldViewPr snapToGrid="0">
      <p:cViewPr varScale="1">
        <p:scale>
          <a:sx n="123" d="100"/>
          <a:sy n="123" d="100"/>
        </p:scale>
        <p:origin x="90" y="258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 Farhat" userId="77fdff07-e8b2-452e-9e2f-ca283d646bbb" providerId="ADAL" clId="{7A684FD1-2416-4B36-A7C4-B211E8257956}"/>
    <pc:docChg chg="custSel addSld delSld modSld sldOrd">
      <pc:chgData name="Leo Farhat" userId="77fdff07-e8b2-452e-9e2f-ca283d646bbb" providerId="ADAL" clId="{7A684FD1-2416-4B36-A7C4-B211E8257956}" dt="2024-01-26T16:21:46.750" v="97"/>
      <pc:docMkLst>
        <pc:docMk/>
      </pc:docMkLst>
      <pc:sldChg chg="addSp delSp modSp add del mod ord">
        <pc:chgData name="Leo Farhat" userId="77fdff07-e8b2-452e-9e2f-ca283d646bbb" providerId="ADAL" clId="{7A684FD1-2416-4B36-A7C4-B211E8257956}" dt="2024-01-26T16:20:06.760" v="91" actId="1035"/>
        <pc:sldMkLst>
          <pc:docMk/>
          <pc:sldMk cId="1051191676" sldId="258"/>
        </pc:sldMkLst>
        <pc:spChg chg="mod">
          <ac:chgData name="Leo Farhat" userId="77fdff07-e8b2-452e-9e2f-ca283d646bbb" providerId="ADAL" clId="{7A684FD1-2416-4B36-A7C4-B211E8257956}" dt="2024-01-26T16:20:06.760" v="91" actId="1035"/>
          <ac:spMkLst>
            <pc:docMk/>
            <pc:sldMk cId="1051191676" sldId="258"/>
            <ac:spMk id="2" creationId="{00000000-0000-0000-0000-000000000000}"/>
          </ac:spMkLst>
        </pc:spChg>
        <pc:spChg chg="del">
          <ac:chgData name="Leo Farhat" userId="77fdff07-e8b2-452e-9e2f-ca283d646bbb" providerId="ADAL" clId="{7A684FD1-2416-4B36-A7C4-B211E8257956}" dt="2024-01-26T16:19:05.145" v="57" actId="478"/>
          <ac:spMkLst>
            <pc:docMk/>
            <pc:sldMk cId="1051191676" sldId="258"/>
            <ac:spMk id="3" creationId="{00000000-0000-0000-0000-000000000000}"/>
          </ac:spMkLst>
        </pc:spChg>
        <pc:spChg chg="add del mod">
          <ac:chgData name="Leo Farhat" userId="77fdff07-e8b2-452e-9e2f-ca283d646bbb" providerId="ADAL" clId="{7A684FD1-2416-4B36-A7C4-B211E8257956}" dt="2024-01-26T16:19:06.581" v="58" actId="478"/>
          <ac:spMkLst>
            <pc:docMk/>
            <pc:sldMk cId="1051191676" sldId="258"/>
            <ac:spMk id="6" creationId="{8F6BDE21-BE41-F878-E488-5EC04E3F4965}"/>
          </ac:spMkLst>
        </pc:spChg>
        <pc:picChg chg="mod">
          <ac:chgData name="Leo Farhat" userId="77fdff07-e8b2-452e-9e2f-ca283d646bbb" providerId="ADAL" clId="{7A684FD1-2416-4B36-A7C4-B211E8257956}" dt="2024-01-26T16:20:03.181" v="85" actId="1076"/>
          <ac:picMkLst>
            <pc:docMk/>
            <pc:sldMk cId="1051191676" sldId="258"/>
            <ac:picMk id="4" creationId="{00000000-0000-0000-0000-000000000000}"/>
          </ac:picMkLst>
        </pc:picChg>
      </pc:sldChg>
      <pc:sldChg chg="del">
        <pc:chgData name="Leo Farhat" userId="77fdff07-e8b2-452e-9e2f-ca283d646bbb" providerId="ADAL" clId="{7A684FD1-2416-4B36-A7C4-B211E8257956}" dt="2024-01-26T16:14:06.378" v="16" actId="47"/>
        <pc:sldMkLst>
          <pc:docMk/>
          <pc:sldMk cId="2297747423" sldId="258"/>
        </pc:sldMkLst>
      </pc:sldChg>
      <pc:sldChg chg="add">
        <pc:chgData name="Leo Farhat" userId="77fdff07-e8b2-452e-9e2f-ca283d646bbb" providerId="ADAL" clId="{7A684FD1-2416-4B36-A7C4-B211E8257956}" dt="2024-01-26T16:14:18.145" v="18"/>
        <pc:sldMkLst>
          <pc:docMk/>
          <pc:sldMk cId="974566738" sldId="259"/>
        </pc:sldMkLst>
      </pc:sldChg>
      <pc:sldChg chg="del">
        <pc:chgData name="Leo Farhat" userId="77fdff07-e8b2-452e-9e2f-ca283d646bbb" providerId="ADAL" clId="{7A684FD1-2416-4B36-A7C4-B211E8257956}" dt="2024-01-26T16:14:16.219" v="17" actId="47"/>
        <pc:sldMkLst>
          <pc:docMk/>
          <pc:sldMk cId="1514667034" sldId="259"/>
        </pc:sldMkLst>
      </pc:sldChg>
      <pc:sldChg chg="add">
        <pc:chgData name="Leo Farhat" userId="77fdff07-e8b2-452e-9e2f-ca283d646bbb" providerId="ADAL" clId="{7A684FD1-2416-4B36-A7C4-B211E8257956}" dt="2024-01-26T16:17:31.201" v="41"/>
        <pc:sldMkLst>
          <pc:docMk/>
          <pc:sldMk cId="1182487594" sldId="261"/>
        </pc:sldMkLst>
      </pc:sldChg>
      <pc:sldChg chg="modSp del mod">
        <pc:chgData name="Leo Farhat" userId="77fdff07-e8b2-452e-9e2f-ca283d646bbb" providerId="ADAL" clId="{7A684FD1-2416-4B36-A7C4-B211E8257956}" dt="2024-01-26T16:16:23.900" v="36" actId="47"/>
        <pc:sldMkLst>
          <pc:docMk/>
          <pc:sldMk cId="76623872" sldId="262"/>
        </pc:sldMkLst>
        <pc:spChg chg="mod">
          <ac:chgData name="Leo Farhat" userId="77fdff07-e8b2-452e-9e2f-ca283d646bbb" providerId="ADAL" clId="{7A684FD1-2416-4B36-A7C4-B211E8257956}" dt="2024-01-26T16:10:40.385" v="9" actId="20577"/>
          <ac:spMkLst>
            <pc:docMk/>
            <pc:sldMk cId="76623872" sldId="262"/>
            <ac:spMk id="2" creationId="{00000000-0000-0000-0000-000000000000}"/>
          </ac:spMkLst>
        </pc:spChg>
      </pc:sldChg>
      <pc:sldChg chg="modSp add mod">
        <pc:chgData name="Leo Farhat" userId="77fdff07-e8b2-452e-9e2f-ca283d646bbb" providerId="ADAL" clId="{7A684FD1-2416-4B36-A7C4-B211E8257956}" dt="2024-01-26T16:16:22.150" v="35" actId="20577"/>
        <pc:sldMkLst>
          <pc:docMk/>
          <pc:sldMk cId="1887148031" sldId="263"/>
        </pc:sldMkLst>
        <pc:spChg chg="mod">
          <ac:chgData name="Leo Farhat" userId="77fdff07-e8b2-452e-9e2f-ca283d646bbb" providerId="ADAL" clId="{7A684FD1-2416-4B36-A7C4-B211E8257956}" dt="2024-01-26T16:16:22.150" v="35" actId="20577"/>
          <ac:spMkLst>
            <pc:docMk/>
            <pc:sldMk cId="1887148031" sldId="263"/>
            <ac:spMk id="2" creationId="{00000000-0000-0000-0000-000000000000}"/>
          </ac:spMkLst>
        </pc:spChg>
      </pc:sldChg>
      <pc:sldChg chg="add del">
        <pc:chgData name="Leo Farhat" userId="77fdff07-e8b2-452e-9e2f-ca283d646bbb" providerId="ADAL" clId="{7A684FD1-2416-4B36-A7C4-B211E8257956}" dt="2024-01-26T16:16:47.460" v="38" actId="47"/>
        <pc:sldMkLst>
          <pc:docMk/>
          <pc:sldMk cId="1173570752" sldId="265"/>
        </pc:sldMkLst>
      </pc:sldChg>
      <pc:sldChg chg="add">
        <pc:chgData name="Leo Farhat" userId="77fdff07-e8b2-452e-9e2f-ca283d646bbb" providerId="ADAL" clId="{7A684FD1-2416-4B36-A7C4-B211E8257956}" dt="2024-01-26T16:17:31.201" v="41"/>
        <pc:sldMkLst>
          <pc:docMk/>
          <pc:sldMk cId="1861683839" sldId="265"/>
        </pc:sldMkLst>
      </pc:sldChg>
      <pc:sldChg chg="add del">
        <pc:chgData name="Leo Farhat" userId="77fdff07-e8b2-452e-9e2f-ca283d646bbb" providerId="ADAL" clId="{7A684FD1-2416-4B36-A7C4-B211E8257956}" dt="2024-01-26T16:17:42.688" v="44" actId="47"/>
        <pc:sldMkLst>
          <pc:docMk/>
          <pc:sldMk cId="4023507480" sldId="268"/>
        </pc:sldMkLst>
      </pc:sldChg>
      <pc:sldChg chg="del">
        <pc:chgData name="Leo Farhat" userId="77fdff07-e8b2-452e-9e2f-ca283d646bbb" providerId="ADAL" clId="{7A684FD1-2416-4B36-A7C4-B211E8257956}" dt="2024-01-26T16:17:01.336" v="40" actId="47"/>
        <pc:sldMkLst>
          <pc:docMk/>
          <pc:sldMk cId="1874814647" sldId="269"/>
        </pc:sldMkLst>
      </pc:sldChg>
      <pc:sldChg chg="del">
        <pc:chgData name="Leo Farhat" userId="77fdff07-e8b2-452e-9e2f-ca283d646bbb" providerId="ADAL" clId="{7A684FD1-2416-4B36-A7C4-B211E8257956}" dt="2024-01-26T16:10:11.831" v="2" actId="47"/>
        <pc:sldMkLst>
          <pc:docMk/>
          <pc:sldMk cId="3574389602" sldId="273"/>
        </pc:sldMkLst>
      </pc:sldChg>
      <pc:sldChg chg="modSp del mod">
        <pc:chgData name="Leo Farhat" userId="77fdff07-e8b2-452e-9e2f-ca283d646bbb" providerId="ADAL" clId="{7A684FD1-2416-4B36-A7C4-B211E8257956}" dt="2024-01-26T16:20:16.614" v="92" actId="47"/>
        <pc:sldMkLst>
          <pc:docMk/>
          <pc:sldMk cId="808348036" sldId="274"/>
        </pc:sldMkLst>
        <pc:spChg chg="mod">
          <ac:chgData name="Leo Farhat" userId="77fdff07-e8b2-452e-9e2f-ca283d646bbb" providerId="ADAL" clId="{7A684FD1-2416-4B36-A7C4-B211E8257956}" dt="2024-01-26T16:10:30.695" v="5" actId="20577"/>
          <ac:spMkLst>
            <pc:docMk/>
            <pc:sldMk cId="808348036" sldId="274"/>
            <ac:spMk id="25602" creationId="{00000000-0000-0000-0000-000000000000}"/>
          </ac:spMkLst>
        </pc:spChg>
      </pc:sldChg>
      <pc:sldChg chg="del">
        <pc:chgData name="Leo Farhat" userId="77fdff07-e8b2-452e-9e2f-ca283d646bbb" providerId="ADAL" clId="{7A684FD1-2416-4B36-A7C4-B211E8257956}" dt="2024-01-26T16:10:07.933" v="0" actId="47"/>
        <pc:sldMkLst>
          <pc:docMk/>
          <pc:sldMk cId="3748010007" sldId="275"/>
        </pc:sldMkLst>
      </pc:sldChg>
      <pc:sldChg chg="add">
        <pc:chgData name="Leo Farhat" userId="77fdff07-e8b2-452e-9e2f-ca283d646bbb" providerId="ADAL" clId="{7A684FD1-2416-4B36-A7C4-B211E8257956}" dt="2024-01-26T16:14:01.589" v="15"/>
        <pc:sldMkLst>
          <pc:docMk/>
          <pc:sldMk cId="400291920" sldId="276"/>
        </pc:sldMkLst>
      </pc:sldChg>
      <pc:sldChg chg="add ord">
        <pc:chgData name="Leo Farhat" userId="77fdff07-e8b2-452e-9e2f-ca283d646bbb" providerId="ADAL" clId="{7A684FD1-2416-4B36-A7C4-B211E8257956}" dt="2024-01-26T16:21:46.750" v="97"/>
        <pc:sldMkLst>
          <pc:docMk/>
          <pc:sldMk cId="2197937243" sldId="277"/>
        </pc:sldMkLst>
      </pc:sldChg>
      <pc:sldChg chg="del">
        <pc:chgData name="Leo Farhat" userId="77fdff07-e8b2-452e-9e2f-ca283d646bbb" providerId="ADAL" clId="{7A684FD1-2416-4B36-A7C4-B211E8257956}" dt="2024-01-26T16:10:09.436" v="1" actId="47"/>
        <pc:sldMkLst>
          <pc:docMk/>
          <pc:sldMk cId="3006516336" sldId="277"/>
        </pc:sldMkLst>
      </pc:sldChg>
      <pc:sldChg chg="del">
        <pc:chgData name="Leo Farhat" userId="77fdff07-e8b2-452e-9e2f-ca283d646bbb" providerId="ADAL" clId="{7A684FD1-2416-4B36-A7C4-B211E8257956}" dt="2024-01-26T16:10:22.790" v="3" actId="47"/>
        <pc:sldMkLst>
          <pc:docMk/>
          <pc:sldMk cId="1589819456" sldId="278"/>
        </pc:sldMkLst>
      </pc:sldChg>
      <pc:sldChg chg="modSp mod">
        <pc:chgData name="Leo Farhat" userId="77fdff07-e8b2-452e-9e2f-ca283d646bbb" providerId="ADAL" clId="{7A684FD1-2416-4B36-A7C4-B211E8257956}" dt="2024-01-26T16:19:00.282" v="56" actId="20577"/>
        <pc:sldMkLst>
          <pc:docMk/>
          <pc:sldMk cId="2127102776" sldId="279"/>
        </pc:sldMkLst>
        <pc:graphicFrameChg chg="modGraphic">
          <ac:chgData name="Leo Farhat" userId="77fdff07-e8b2-452e-9e2f-ca283d646bbb" providerId="ADAL" clId="{7A684FD1-2416-4B36-A7C4-B211E8257956}" dt="2024-01-26T16:19:00.282" v="56" actId="20577"/>
          <ac:graphicFrameMkLst>
            <pc:docMk/>
            <pc:sldMk cId="2127102776" sldId="279"/>
            <ac:graphicFrameMk id="6" creationId="{00000000-0000-0000-0000-000000000000}"/>
          </ac:graphicFrameMkLst>
        </pc:graphicFrameChg>
      </pc:sldChg>
      <pc:sldChg chg="add del">
        <pc:chgData name="Leo Farhat" userId="77fdff07-e8b2-452e-9e2f-ca283d646bbb" providerId="ADAL" clId="{7A684FD1-2416-4B36-A7C4-B211E8257956}" dt="2024-01-26T16:17:41.210" v="42" actId="47"/>
        <pc:sldMkLst>
          <pc:docMk/>
          <pc:sldMk cId="3298936039" sldId="281"/>
        </pc:sldMkLst>
      </pc:sldChg>
      <pc:sldChg chg="add del">
        <pc:chgData name="Leo Farhat" userId="77fdff07-e8b2-452e-9e2f-ca283d646bbb" providerId="ADAL" clId="{7A684FD1-2416-4B36-A7C4-B211E8257956}" dt="2024-01-26T16:17:41.751" v="43" actId="47"/>
        <pc:sldMkLst>
          <pc:docMk/>
          <pc:sldMk cId="3468399793" sldId="282"/>
        </pc:sldMkLst>
      </pc:sldChg>
      <pc:sldChg chg="add">
        <pc:chgData name="Leo Farhat" userId="77fdff07-e8b2-452e-9e2f-ca283d646bbb" providerId="ADAL" clId="{7A684FD1-2416-4B36-A7C4-B211E8257956}" dt="2024-01-26T16:17:31.201" v="41"/>
        <pc:sldMkLst>
          <pc:docMk/>
          <pc:sldMk cId="3011043447" sldId="283"/>
        </pc:sldMkLst>
      </pc:sldChg>
      <pc:sldChg chg="add">
        <pc:chgData name="Leo Farhat" userId="77fdff07-e8b2-452e-9e2f-ca283d646bbb" providerId="ADAL" clId="{7A684FD1-2416-4B36-A7C4-B211E8257956}" dt="2024-01-26T16:17:31.201" v="41"/>
        <pc:sldMkLst>
          <pc:docMk/>
          <pc:sldMk cId="561865819" sldId="284"/>
        </pc:sldMkLst>
      </pc:sldChg>
      <pc:sldChg chg="add ord">
        <pc:chgData name="Leo Farhat" userId="77fdff07-e8b2-452e-9e2f-ca283d646bbb" providerId="ADAL" clId="{7A684FD1-2416-4B36-A7C4-B211E8257956}" dt="2024-01-26T16:21:43.347" v="95"/>
        <pc:sldMkLst>
          <pc:docMk/>
          <pc:sldMk cId="1112945784" sldId="2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dria.escodamarches\Downloads\spcd_survey_2022%20details_sta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adria.escodamarches\Downloads\spcd_survey_2022%20details_sta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dria.escodamarches\Downloads\spcd_survey_2022%20details_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Q1-How would you rate the general structure of the </a:t>
            </a:r>
            <a:r>
              <a:rPr lang="en-US" sz="1200" dirty="0" err="1">
                <a:solidFill>
                  <a:schemeClr val="tx1"/>
                </a:solidFill>
              </a:rPr>
              <a:t>programme</a:t>
            </a:r>
            <a:r>
              <a:rPr lang="en-US" sz="1200" dirty="0">
                <a:solidFill>
                  <a:schemeClr val="tx1"/>
                </a:solidFill>
              </a:rPr>
              <a:t> for this SPCD edition?</a:t>
            </a:r>
          </a:p>
        </c:rich>
      </c:tx>
      <c:layout>
        <c:manualLayout>
          <c:xMode val="edge"/>
          <c:yMode val="edge"/>
          <c:x val="0.117607953370626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Sheet1!$C$6:$C$8</c:f>
              <c:strCache>
                <c:ptCount val="3"/>
                <c:pt idx="0">
                  <c:v>Very Good</c:v>
                </c:pt>
                <c:pt idx="1">
                  <c:v>Acceptable</c:v>
                </c:pt>
                <c:pt idx="2">
                  <c:v>Unsatisfactory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EE9-4251-B27F-7673077AF3B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EE9-4251-B27F-7673077AF3B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EE9-4251-B27F-7673077AF3B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EE9-4251-B27F-7673077AF3B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EE9-4251-B27F-7673077AF3B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EE9-4251-B27F-7673077AF3B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Sheet1!$C$6:$C$8</c:f>
              <c:strCache>
                <c:ptCount val="3"/>
                <c:pt idx="0">
                  <c:v>Very Good</c:v>
                </c:pt>
                <c:pt idx="1">
                  <c:v>Acceptable</c:v>
                </c:pt>
                <c:pt idx="2">
                  <c:v>Unsatisfactory</c:v>
                </c:pt>
              </c:strCache>
            </c:strRef>
          </c:cat>
          <c:val>
            <c:numRef>
              <c:f>Sheet1!$E$6:$E$8</c:f>
              <c:numCache>
                <c:formatCode>0%</c:formatCode>
                <c:ptCount val="3"/>
                <c:pt idx="0">
                  <c:v>0.90217391304347827</c:v>
                </c:pt>
                <c:pt idx="1">
                  <c:v>9.7826086956521743E-2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E9-4251-B27F-7673077AF3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Q2-Did the SPCD 2022 </a:t>
            </a:r>
            <a:r>
              <a:rPr lang="en-US" sz="1200" dirty="0" err="1">
                <a:solidFill>
                  <a:schemeClr val="tx1"/>
                </a:solidFill>
              </a:rPr>
              <a:t>programme</a:t>
            </a:r>
            <a:r>
              <a:rPr lang="en-US" sz="1200" dirty="0">
                <a:solidFill>
                  <a:schemeClr val="tx1"/>
                </a:solidFill>
              </a:rPr>
              <a:t> leave enough time for networking or was the </a:t>
            </a:r>
            <a:r>
              <a:rPr lang="en-US" sz="1200" dirty="0" err="1">
                <a:solidFill>
                  <a:schemeClr val="tx1"/>
                </a:solidFill>
              </a:rPr>
              <a:t>programme</a:t>
            </a:r>
            <a:r>
              <a:rPr lang="en-US" sz="1200" dirty="0">
                <a:solidFill>
                  <a:schemeClr val="tx1"/>
                </a:solidFill>
              </a:rPr>
              <a:t> too dense?</a:t>
            </a:r>
          </a:p>
        </c:rich>
      </c:tx>
      <c:layout>
        <c:manualLayout>
          <c:xMode val="edge"/>
          <c:yMode val="edge"/>
          <c:x val="0.117607953370626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Sheet1!$C$11:$C$12</c:f>
              <c:strCache>
                <c:ptCount val="2"/>
                <c:pt idx="0">
                  <c:v>Yes, Leave as it is</c:v>
                </c:pt>
                <c:pt idx="1">
                  <c:v>No, More breaks are needed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EB8-4760-BA07-0312FE6ADE0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EB8-4760-BA07-0312FE6ADE0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EB8-4760-BA07-0312FE6ADE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B8-4760-BA07-0312FE6ADE0F}"/>
                </c:ext>
              </c:extLst>
            </c:dLbl>
            <c:dLbl>
              <c:idx val="1"/>
              <c:layout>
                <c:manualLayout>
                  <c:x val="-2.1146586220834492E-2"/>
                  <c:y val="-3.6930449591874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B8-4760-BA07-0312FE6ADE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EB8-4760-BA07-0312FE6ADE0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Sheet1!$C$11:$C$12</c:f>
              <c:strCache>
                <c:ptCount val="2"/>
                <c:pt idx="0">
                  <c:v>Yes, Leave as it is</c:v>
                </c:pt>
                <c:pt idx="1">
                  <c:v>No, More breaks are needed</c:v>
                </c:pt>
              </c:strCache>
            </c:strRef>
          </c:cat>
          <c:val>
            <c:numRef>
              <c:f>Sheet1!$E$11:$E$12</c:f>
              <c:numCache>
                <c:formatCode>0%</c:formatCode>
                <c:ptCount val="2"/>
                <c:pt idx="0">
                  <c:v>0.91304347826086951</c:v>
                </c:pt>
                <c:pt idx="1">
                  <c:v>8.6956521739130432E-2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B8-4760-BA07-0312FE6ADE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Q3-How would you rate the quality of the papers presented at the Space Passive?</a:t>
            </a:r>
          </a:p>
          <a:p>
            <a:pPr>
              <a:defRPr/>
            </a:pPr>
            <a:endParaRPr lang="en-US" sz="1200" dirty="0"/>
          </a:p>
        </c:rich>
      </c:tx>
      <c:layout>
        <c:manualLayout>
          <c:xMode val="edge"/>
          <c:yMode val="edge"/>
          <c:x val="0.117607953370626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Sheet1!$C$16:$C$18</c:f>
              <c:strCache>
                <c:ptCount val="3"/>
                <c:pt idx="0">
                  <c:v>Very Good</c:v>
                </c:pt>
                <c:pt idx="1">
                  <c:v>Acceptable</c:v>
                </c:pt>
                <c:pt idx="2">
                  <c:v>Unsatisfactory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60A-416B-9275-93FC63B3406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60A-416B-9275-93FC63B3406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60A-416B-9275-93FC63B3406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60A-416B-9275-93FC63B340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60A-416B-9275-93FC63B3406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60A-416B-9275-93FC63B3406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Sheet1!$C$16:$C$18</c:f>
              <c:strCache>
                <c:ptCount val="3"/>
                <c:pt idx="0">
                  <c:v>Very Good</c:v>
                </c:pt>
                <c:pt idx="1">
                  <c:v>Acceptable</c:v>
                </c:pt>
                <c:pt idx="2">
                  <c:v>Unsatisfactory</c:v>
                </c:pt>
              </c:strCache>
            </c:strRef>
          </c:cat>
          <c:val>
            <c:numRef>
              <c:f>Sheet1!$E$16:$E$18</c:f>
              <c:numCache>
                <c:formatCode>0%</c:formatCode>
                <c:ptCount val="3"/>
                <c:pt idx="0">
                  <c:v>0.75</c:v>
                </c:pt>
                <c:pt idx="1">
                  <c:v>0.25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0A-416B-9275-93FC63B340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3/25/2024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1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1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9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29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3476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A64B-C99E-475F-AF02-6CBEDC607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167" y="1570971"/>
            <a:ext cx="9169004" cy="19389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49E2A-5BA0-42DA-8C69-581C7D3B1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167" y="3602038"/>
            <a:ext cx="916900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32EC4-9AE7-4308-BA0A-9C55D22D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D5E1-08A2-4C78-B2B3-70D3B7578DCC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39DA0-EA19-47AF-816F-E255742E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D9F0D-DC21-4EB9-AA95-D552DAE8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F2DE-1934-440A-9F51-C749DF2F5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10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9" Type="http://schemas.openxmlformats.org/officeDocument/2006/relationships/image" Target="../media/image25.png"/><Relationship Id="rId21" Type="http://schemas.openxmlformats.org/officeDocument/2006/relationships/image" Target="../media/image7.png"/><Relationship Id="rId34" Type="http://schemas.openxmlformats.org/officeDocument/2006/relationships/image" Target="../media/image20.png"/><Relationship Id="rId42" Type="http://schemas.openxmlformats.org/officeDocument/2006/relationships/image" Target="../media/image28.png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38.png"/><Relationship Id="rId20" Type="http://schemas.openxmlformats.org/officeDocument/2006/relationships/image" Target="../media/image6.png"/><Relationship Id="rId29" Type="http://schemas.openxmlformats.org/officeDocument/2006/relationships/image" Target="../media/image15.png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0.png"/><Relationship Id="rId32" Type="http://schemas.openxmlformats.org/officeDocument/2006/relationships/image" Target="../media/image18.png"/><Relationship Id="rId37" Type="http://schemas.openxmlformats.org/officeDocument/2006/relationships/image" Target="../media/image23.png"/><Relationship Id="rId40" Type="http://schemas.openxmlformats.org/officeDocument/2006/relationships/image" Target="../media/image26.emf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7.png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36" Type="http://schemas.openxmlformats.org/officeDocument/2006/relationships/image" Target="../media/image22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5.png"/><Relationship Id="rId31" Type="http://schemas.openxmlformats.org/officeDocument/2006/relationships/image" Target="../media/image17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35" Type="http://schemas.openxmlformats.org/officeDocument/2006/relationships/image" Target="../media/image21.pn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image" Target="../media/image2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7.png"/><Relationship Id="rId4" Type="http://schemas.openxmlformats.org/officeDocument/2006/relationships/image" Target="../media/image38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1" name="Picture 40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  <p:sldLayoutId id="2147483978" r:id="rId12"/>
    <p:sldLayoutId id="2147483979" r:id="rId13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5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cd.space/page.php?pid=3" TargetMode="External"/><Relationship Id="rId3" Type="http://schemas.openxmlformats.org/officeDocument/2006/relationships/hyperlink" Target="https://www.spcd.space/page.php?pid=9" TargetMode="External"/><Relationship Id="rId7" Type="http://schemas.openxmlformats.org/officeDocument/2006/relationships/hyperlink" Target="https://www.spcd.space/application-to-sponsor.php" TargetMode="Externa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www.spcd.space/application-to-exhibition.php" TargetMode="External"/><Relationship Id="rId5" Type="http://schemas.openxmlformats.org/officeDocument/2006/relationships/hyperlink" Target="https://www.spcd.space/page.php?pid=45" TargetMode="External"/><Relationship Id="rId4" Type="http://schemas.openxmlformats.org/officeDocument/2006/relationships/hyperlink" Target="https://www.spcd.space/page.php?pid=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14916" y="1011801"/>
            <a:ext cx="11793857" cy="55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algn="ctr" defTabSz="882030">
              <a:defRPr/>
            </a:pPr>
            <a:r>
              <a:rPr lang="en-GB" sz="4000" b="1" dirty="0">
                <a:solidFill>
                  <a:schemeClr val="bg1"/>
                </a:solidFill>
              </a:rPr>
              <a:t>Space Passive Components Days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400" b="1" dirty="0">
                <a:solidFill>
                  <a:schemeClr val="bg1"/>
                </a:solidFill>
              </a:rPr>
              <a:t>4</a:t>
            </a:r>
            <a:r>
              <a:rPr lang="en-GB" sz="4400" b="1" baseline="30000" dirty="0">
                <a:solidFill>
                  <a:schemeClr val="bg1"/>
                </a:solidFill>
              </a:rPr>
              <a:t>th</a:t>
            </a:r>
            <a:r>
              <a:rPr lang="en-GB" sz="4400" b="1" dirty="0">
                <a:solidFill>
                  <a:schemeClr val="bg1"/>
                </a:solidFill>
              </a:rPr>
              <a:t> edition</a:t>
            </a:r>
            <a:br>
              <a:rPr lang="en-GB" sz="4400" b="1" dirty="0">
                <a:solidFill>
                  <a:schemeClr val="bg1"/>
                </a:solidFill>
              </a:rPr>
            </a:br>
            <a:br>
              <a:rPr lang="en-GB" sz="4400" b="1" dirty="0">
                <a:solidFill>
                  <a:srgbClr val="FF0000"/>
                </a:solidFill>
              </a:rPr>
            </a:br>
            <a:r>
              <a:rPr lang="en-GB" sz="4400" b="1" dirty="0">
                <a:solidFill>
                  <a:srgbClr val="FF0000"/>
                </a:solidFill>
              </a:rPr>
              <a:t>“SPCD 2022 at a Glance”</a:t>
            </a:r>
            <a:br>
              <a:rPr lang="en-GB" sz="4400" b="1" dirty="0">
                <a:solidFill>
                  <a:srgbClr val="FF0000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11 - 14 October 2022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ESA\ESTEC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err="1">
                <a:solidFill>
                  <a:schemeClr val="bg1"/>
                </a:solidFill>
              </a:rPr>
              <a:t>Noordwijk</a:t>
            </a:r>
            <a:r>
              <a:rPr lang="en-US" sz="2000" b="1" dirty="0">
                <a:solidFill>
                  <a:schemeClr val="bg1"/>
                </a:solidFill>
              </a:rPr>
              <a:t>, Netherlands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87FFE4-03EE-4A1D-8DB6-783575AA0AA9}"/>
              </a:ext>
            </a:extLst>
          </p:cNvPr>
          <p:cNvSpPr txBox="1"/>
          <p:nvPr/>
        </p:nvSpPr>
        <p:spPr>
          <a:xfrm rot="21176423">
            <a:off x="-9364" y="422117"/>
            <a:ext cx="6094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“Another great event! Congratulations to Léo, Joaquin, and the whole team for all the effort - and for always making the gala dinner night (and other events) unforgettable!” N.K Axon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FC9A3-E840-4CF7-B392-81E1DE2DE049}"/>
              </a:ext>
            </a:extLst>
          </p:cNvPr>
          <p:cNvSpPr txBox="1"/>
          <p:nvPr/>
        </p:nvSpPr>
        <p:spPr>
          <a:xfrm rot="21328836">
            <a:off x="842526" y="3598428"/>
            <a:ext cx="6094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“Thank you for having organizing this event. Congratulations, it was nicely done.” JL. C. TAS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F07A4-EBE2-4AD5-869C-03C0F43A0657}"/>
              </a:ext>
            </a:extLst>
          </p:cNvPr>
          <p:cNvSpPr txBox="1"/>
          <p:nvPr/>
        </p:nvSpPr>
        <p:spPr>
          <a:xfrm>
            <a:off x="5343694" y="1367188"/>
            <a:ext cx="6094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“Thank to all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organaizers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team and all presenters. It was exciting session</a:t>
            </a:r>
            <a:r>
              <a:rPr lang="en-GB" dirty="0"/>
              <a:t>“  S. L. </a:t>
            </a:r>
            <a:r>
              <a:rPr lang="en-GB" dirty="0" err="1"/>
              <a:t>Vzlu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1040B-3943-47E9-8D6F-A112E79B2CA5}"/>
              </a:ext>
            </a:extLst>
          </p:cNvPr>
          <p:cNvSpPr txBox="1"/>
          <p:nvPr/>
        </p:nvSpPr>
        <p:spPr>
          <a:xfrm rot="21273856">
            <a:off x="1544426" y="5492841"/>
            <a:ext cx="6094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</a:rPr>
              <a:t>“We really feel a positive and constructive atmosphere during the event.” M.D </a:t>
            </a:r>
            <a:r>
              <a:rPr lang="en-GB" dirty="0" err="1">
                <a:solidFill>
                  <a:srgbClr val="00B050"/>
                </a:solidFill>
                <a:latin typeface="Calibri" panose="020F0502020204030204" pitchFamily="34" charset="0"/>
              </a:rPr>
              <a:t>Exxelia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395FB-35F8-435E-BF27-5E0BDA1A5C73}"/>
              </a:ext>
            </a:extLst>
          </p:cNvPr>
          <p:cNvSpPr txBox="1"/>
          <p:nvPr/>
        </p:nvSpPr>
        <p:spPr>
          <a:xfrm rot="378628">
            <a:off x="5171437" y="4480075"/>
            <a:ext cx="6094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“Great seminar with interesting presentation and good specialized audience.”</a:t>
            </a:r>
            <a:r>
              <a:rPr lang="en-GB" dirty="0"/>
              <a:t> N.D. </a:t>
            </a:r>
            <a:r>
              <a:rPr lang="en-GB" dirty="0" err="1"/>
              <a:t>Exxelia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80154-7D1C-40A3-B884-627AAAAD2389}"/>
              </a:ext>
            </a:extLst>
          </p:cNvPr>
          <p:cNvSpPr txBox="1"/>
          <p:nvPr/>
        </p:nvSpPr>
        <p:spPr>
          <a:xfrm rot="184725">
            <a:off x="4234671" y="2412078"/>
            <a:ext cx="6094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Calibri" panose="020F0502020204030204" pitchFamily="34" charset="0"/>
              </a:rPr>
              <a:t>“Always an outstanding event (networking, good talks, music and fun).” BZ </a:t>
            </a:r>
            <a:r>
              <a:rPr lang="en-GB" dirty="0" err="1">
                <a:solidFill>
                  <a:srgbClr val="92D050"/>
                </a:solidFill>
                <a:latin typeface="Calibri" panose="020F0502020204030204" pitchFamily="34" charset="0"/>
              </a:rPr>
              <a:t>Schurter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CE4F04-32A3-4FBA-B779-3D0B6AF2F03B}"/>
              </a:ext>
            </a:extLst>
          </p:cNvPr>
          <p:cNvSpPr txBox="1"/>
          <p:nvPr/>
        </p:nvSpPr>
        <p:spPr>
          <a:xfrm>
            <a:off x="1698973" y="2975717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alibri" panose="020F0502020204030204" pitchFamily="34" charset="0"/>
              </a:rPr>
              <a:t>“great event - thank you!” </a:t>
            </a:r>
            <a:r>
              <a:rPr lang="en-GB" dirty="0" err="1">
                <a:solidFill>
                  <a:srgbClr val="7030A0"/>
                </a:solidFill>
                <a:latin typeface="Calibri" panose="020F0502020204030204" pitchFamily="34" charset="0"/>
              </a:rPr>
              <a:t>Airborn</a:t>
            </a:r>
            <a:r>
              <a:rPr lang="en-GB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69D3D-0811-49D7-880B-5B2B3C5E938C}"/>
              </a:ext>
            </a:extLst>
          </p:cNvPr>
          <p:cNvSpPr txBox="1"/>
          <p:nvPr/>
        </p:nvSpPr>
        <p:spPr>
          <a:xfrm>
            <a:off x="7204690" y="345921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“Thank you for this great event.” C&amp;K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404D09-C9D1-4E15-9021-3E9BA490090E}"/>
              </a:ext>
            </a:extLst>
          </p:cNvPr>
          <p:cNvSpPr txBox="1"/>
          <p:nvPr/>
        </p:nvSpPr>
        <p:spPr>
          <a:xfrm>
            <a:off x="5154380" y="5996472"/>
            <a:ext cx="7070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“A big five to the organisation. We have been received like </a:t>
            </a:r>
            <a:r>
              <a:rPr lang="en-GB">
                <a:solidFill>
                  <a:srgbClr val="FF0000"/>
                </a:solidFill>
                <a:latin typeface="Calibri" panose="020F0502020204030204" pitchFamily="34" charset="0"/>
              </a:rPr>
              <a:t>princes :)“</a:t>
            </a:r>
            <a:endParaRPr lang="en-GB">
              <a:solidFill>
                <a:srgbClr val="FF0000"/>
              </a:solidFill>
            </a:endParaRPr>
          </a:p>
          <a:p>
            <a:r>
              <a:rPr lang="en-GB">
                <a:solidFill>
                  <a:srgbClr val="FF0000"/>
                </a:solidFill>
              </a:rPr>
              <a:t>M.B</a:t>
            </a:r>
            <a:r>
              <a:rPr lang="en-GB" dirty="0">
                <a:solidFill>
                  <a:srgbClr val="FF0000"/>
                </a:solidFill>
              </a:rPr>
              <a:t>. TAS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8D791C-DA5E-4956-84CA-912BC9BF311E}"/>
              </a:ext>
            </a:extLst>
          </p:cNvPr>
          <p:cNvSpPr txBox="1"/>
          <p:nvPr/>
        </p:nvSpPr>
        <p:spPr>
          <a:xfrm rot="497591">
            <a:off x="5900704" y="452327"/>
            <a:ext cx="6642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“Great event !!! It was nice to see known and new faces after 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four years.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Thanks a lot for excellent organization” EPCI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38548B-F7DF-436F-94FE-A869EF4A2D37}"/>
              </a:ext>
            </a:extLst>
          </p:cNvPr>
          <p:cNvSpPr txBox="1"/>
          <p:nvPr/>
        </p:nvSpPr>
        <p:spPr>
          <a:xfrm>
            <a:off x="69683" y="4849365"/>
            <a:ext cx="4789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anose="020F0502020204030204" pitchFamily="34" charset="0"/>
              </a:rPr>
              <a:t>“I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was satisfied because there were many interesting topics. I will attend next time.” JAXA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94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SPCD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69" y="871408"/>
            <a:ext cx="11664000" cy="5461659"/>
          </a:xfrm>
        </p:spPr>
        <p:txBody>
          <a:bodyPr/>
          <a:lstStyle/>
          <a:p>
            <a:r>
              <a:rPr lang="en-GB" sz="1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Pre-conference Event:</a:t>
            </a:r>
          </a:p>
          <a:p>
            <a:r>
              <a:rPr lang="en-GB" sz="1600" i="1" dirty="0"/>
              <a:t>11 October 2022</a:t>
            </a:r>
            <a:endParaRPr lang="en-GB" sz="1600" i="1" dirty="0">
              <a:solidFill>
                <a:schemeClr val="accent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867" dirty="0"/>
              <a:t>ESCC training course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867" dirty="0"/>
              <a:t>EEE Passive Seminar by EPCI/ALTER/SERMA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867" dirty="0"/>
              <a:t>ESA Site Tour: Test Centre &amp; Electrical Lab + Space Expo Museum</a:t>
            </a:r>
          </a:p>
          <a:p>
            <a:endParaRPr lang="en-GB" sz="1867" dirty="0"/>
          </a:p>
          <a:p>
            <a:r>
              <a:rPr lang="en-GB" altLang="en-US" sz="1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SPCD Conference :</a:t>
            </a:r>
          </a:p>
          <a:p>
            <a:r>
              <a:rPr lang="en-GB" sz="1600" i="1" dirty="0"/>
              <a:t>12-14 October 2022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867" dirty="0"/>
              <a:t>Oral presentations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867" dirty="0"/>
              <a:t>Dedicated Poster session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867" dirty="0"/>
              <a:t>Technical Introduction of Components (TICs)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867" dirty="0"/>
              <a:t>Interactive Panel session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867" dirty="0"/>
              <a:t>Private Roadmap session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867" dirty="0"/>
              <a:t>Industrial Exhibition (max 30 booths)</a:t>
            </a:r>
            <a:endParaRPr lang="en-GB" sz="1867" dirty="0"/>
          </a:p>
          <a:p>
            <a:endParaRPr lang="en-US" sz="1867" dirty="0">
              <a:solidFill>
                <a:schemeClr val="accent1"/>
              </a:solidFill>
            </a:endParaRPr>
          </a:p>
          <a:p>
            <a:r>
              <a:rPr lang="en-US" sz="1867" dirty="0">
                <a:solidFill>
                  <a:schemeClr val="accent1"/>
                </a:solidFill>
              </a:rPr>
              <a:t> </a:t>
            </a:r>
          </a:p>
          <a:p>
            <a:endParaRPr lang="en-GB" sz="1867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3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69" y="871408"/>
            <a:ext cx="11664000" cy="5097600"/>
          </a:xfrm>
        </p:spPr>
        <p:txBody>
          <a:bodyPr/>
          <a:lstStyle/>
          <a:p>
            <a:r>
              <a:rPr lang="en-US" altLang="en-US" sz="1867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Welcome Drink</a:t>
            </a:r>
            <a:endParaRPr lang="en-GB" altLang="en-US" sz="1867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467" i="1" dirty="0"/>
              <a:t>Wednesday 12 October 2022 @18h00</a:t>
            </a:r>
            <a:endParaRPr lang="en-GB" sz="1467" dirty="0"/>
          </a:p>
          <a:p>
            <a:r>
              <a:rPr lang="en-GB" sz="1867" dirty="0"/>
              <a:t>Refreshments and Snacks will be served.</a:t>
            </a:r>
          </a:p>
          <a:p>
            <a:endParaRPr lang="en-US" sz="1467" dirty="0"/>
          </a:p>
          <a:p>
            <a:r>
              <a:rPr lang="en-US" altLang="en-US" sz="1867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Gala Dinner</a:t>
            </a:r>
            <a:endParaRPr lang="en-GB" altLang="en-US" sz="1867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467" i="1" dirty="0"/>
              <a:t>Thursday 13 October 2022 @19h30</a:t>
            </a:r>
          </a:p>
          <a:p>
            <a:r>
              <a:rPr lang="en-US" sz="1867" dirty="0"/>
              <a:t>The aperitif will start as of 19:30, followed by a seated dinner</a:t>
            </a:r>
            <a:endParaRPr lang="en-GB" sz="1867" dirty="0"/>
          </a:p>
          <a:p>
            <a:endParaRPr lang="en-US" sz="1867" dirty="0"/>
          </a:p>
        </p:txBody>
      </p:sp>
      <p:pic>
        <p:nvPicPr>
          <p:cNvPr id="8" name="Picture 7" descr="https://www.zeemeeuw.com/wp-content/uploads/Image00007-1020x3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8" y="3839571"/>
            <a:ext cx="5317460" cy="223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www.zeemeeuw.com/wp-content/uploads/Image00006-1020x3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63" y="3841818"/>
            <a:ext cx="5317460" cy="2232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04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9084894" cy="504349"/>
          </a:xfrm>
        </p:spPr>
        <p:txBody>
          <a:bodyPr/>
          <a:lstStyle/>
          <a:p>
            <a:r>
              <a:rPr lang="en-US" dirty="0"/>
              <a:t>Best Paper Award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154153" y="4557557"/>
            <a:ext cx="3364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6CA5"/>
                </a:solidFill>
              </a:rPr>
              <a:t>Apple iPhone 13 </a:t>
            </a:r>
          </a:p>
          <a:p>
            <a:pPr algn="ctr"/>
            <a:endParaRPr lang="en-GB" dirty="0">
              <a:solidFill>
                <a:srgbClr val="006CA5"/>
              </a:solidFill>
            </a:endParaRPr>
          </a:p>
          <a:p>
            <a:pPr algn="ctr"/>
            <a:r>
              <a:rPr lang="en-GB" dirty="0">
                <a:solidFill>
                  <a:srgbClr val="006CA5"/>
                </a:solidFill>
              </a:rPr>
              <a:t>256GB Space </a:t>
            </a:r>
            <a:r>
              <a:rPr lang="en-GB" dirty="0" err="1">
                <a:solidFill>
                  <a:srgbClr val="006CA5"/>
                </a:solidFill>
              </a:rPr>
              <a:t>Gray</a:t>
            </a:r>
            <a:endParaRPr lang="en-GB" dirty="0">
              <a:solidFill>
                <a:srgbClr val="006CA5"/>
              </a:solidFill>
            </a:endParaRPr>
          </a:p>
        </p:txBody>
      </p:sp>
      <p:pic>
        <p:nvPicPr>
          <p:cNvPr id="5" name="Picture 2" descr="https://m.media-amazon.com/images/I/61ZThdgtSKL._AC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1" b="95612" l="9931" r="89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64" y="3947283"/>
            <a:ext cx="2279186" cy="227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355" y="673023"/>
            <a:ext cx="4441641" cy="31908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1564" y="2058197"/>
            <a:ext cx="3726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/>
              <a:t>Radiall</a:t>
            </a:r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US" b="1"/>
              <a:t>EU Selector: SMT RF switch</a:t>
            </a:r>
            <a:endParaRPr lang="en-GB" b="1" dirty="0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34001B5C-FB2A-4136-824E-F49282E968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r="9814"/>
          <a:stretch/>
        </p:blipFill>
        <p:spPr>
          <a:xfrm rot="5400000">
            <a:off x="794450" y="1389013"/>
            <a:ext cx="4510188" cy="36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10880226" cy="473256"/>
          </a:xfrm>
        </p:spPr>
        <p:txBody>
          <a:bodyPr/>
          <a:lstStyle/>
          <a:p>
            <a:r>
              <a:rPr lang="en-US" dirty="0"/>
              <a:t>Best Poster Award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429070" y="4600443"/>
            <a:ext cx="4029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CA5"/>
                </a:solidFill>
              </a:rPr>
              <a:t>Apple iPad Air 2022</a:t>
            </a:r>
          </a:p>
          <a:p>
            <a:pPr algn="ctr"/>
            <a:endParaRPr lang="en-US" dirty="0">
              <a:solidFill>
                <a:srgbClr val="006CA5"/>
              </a:solidFill>
            </a:endParaRPr>
          </a:p>
          <a:p>
            <a:pPr algn="ctr"/>
            <a:r>
              <a:rPr lang="en-US" dirty="0">
                <a:solidFill>
                  <a:srgbClr val="006CA5"/>
                </a:solidFill>
              </a:rPr>
              <a:t>256 GB </a:t>
            </a:r>
            <a:r>
              <a:rPr lang="en-US" dirty="0" err="1">
                <a:solidFill>
                  <a:srgbClr val="006CA5"/>
                </a:solidFill>
              </a:rPr>
              <a:t>Wifi</a:t>
            </a:r>
            <a:r>
              <a:rPr lang="en-US" dirty="0">
                <a:solidFill>
                  <a:srgbClr val="006CA5"/>
                </a:solidFill>
              </a:rPr>
              <a:t> + 5G</a:t>
            </a:r>
            <a:endParaRPr lang="en-GB" dirty="0">
              <a:solidFill>
                <a:srgbClr val="006CA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152" y="86643"/>
            <a:ext cx="4336972" cy="3140719"/>
          </a:xfrm>
          <a:prstGeom prst="rect">
            <a:avLst/>
          </a:prstGeom>
        </p:spPr>
      </p:pic>
      <p:sp>
        <p:nvSpPr>
          <p:cNvPr id="6" name="AutoShape 4" descr="image"/>
          <p:cNvSpPr>
            <a:spLocks noChangeAspect="1" noChangeArrowheads="1"/>
          </p:cNvSpPr>
          <p:nvPr/>
        </p:nvSpPr>
        <p:spPr bwMode="auto">
          <a:xfrm>
            <a:off x="155574" y="-144463"/>
            <a:ext cx="462211" cy="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Apple iPad Pro (2021) 12.9 inch 256GB Wifi Space Gray Mai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44" y="3736737"/>
            <a:ext cx="2094326" cy="22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23293" y="1463219"/>
            <a:ext cx="3364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/>
              <a:t>COBHAM</a:t>
            </a:r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b="1"/>
              <a:t>SMD Ka band Isolator</a:t>
            </a:r>
            <a:endParaRPr lang="en-GB" b="1" dirty="0"/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254B6DDD-AD24-48C1-BABA-C3F2E947EE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5" r="4306"/>
          <a:stretch/>
        </p:blipFill>
        <p:spPr>
          <a:xfrm rot="5400000">
            <a:off x="905241" y="1424529"/>
            <a:ext cx="4596586" cy="36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Recognition</a:t>
            </a:r>
            <a:r>
              <a:rPr lang="es-ES" dirty="0"/>
              <a:t> </a:t>
            </a:r>
            <a:r>
              <a:rPr lang="es-ES" dirty="0" err="1"/>
              <a:t>Award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E7393-C8AD-41DF-ADE3-1982CF6EC0DA}"/>
              </a:ext>
            </a:extLst>
          </p:cNvPr>
          <p:cNvGrpSpPr/>
          <p:nvPr/>
        </p:nvGrpSpPr>
        <p:grpSpPr>
          <a:xfrm>
            <a:off x="1330393" y="541903"/>
            <a:ext cx="9168825" cy="5825678"/>
            <a:chOff x="1330393" y="541903"/>
            <a:chExt cx="9168825" cy="58256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2865" y="541903"/>
              <a:ext cx="4466353" cy="582567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2B93296-E32B-4C44-AAE3-DB6288C316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54" b="12676"/>
            <a:stretch/>
          </p:blipFill>
          <p:spPr bwMode="auto">
            <a:xfrm>
              <a:off x="1330393" y="1223477"/>
              <a:ext cx="3857625" cy="4462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24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Ã©sultat de recherche d'images pour &quot;Secrid Mini Wallet Wallet vintage brow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13961" r="5269" b="14814"/>
          <a:stretch/>
        </p:blipFill>
        <p:spPr bwMode="auto">
          <a:xfrm>
            <a:off x="5271849" y="4848459"/>
            <a:ext cx="2154019" cy="15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3085" y="149150"/>
            <a:ext cx="9369255" cy="532106"/>
          </a:xfrm>
        </p:spPr>
        <p:txBody>
          <a:bodyPr/>
          <a:lstStyle/>
          <a:p>
            <a:r>
              <a:rPr lang="en-US" dirty="0"/>
              <a:t>SPCD Space Fun Challenge: Enigma to solve!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42205" y="5367561"/>
            <a:ext cx="3470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6CA5"/>
                </a:solidFill>
              </a:rPr>
              <a:t>Secrid</a:t>
            </a:r>
            <a:r>
              <a:rPr lang="en-US" dirty="0">
                <a:solidFill>
                  <a:srgbClr val="006CA5"/>
                </a:solidFill>
              </a:rPr>
              <a:t> Wallet</a:t>
            </a:r>
          </a:p>
          <a:p>
            <a:pPr algn="ctr"/>
            <a:endParaRPr lang="en-US" dirty="0">
              <a:solidFill>
                <a:srgbClr val="006CA5"/>
              </a:solidFill>
            </a:endParaRPr>
          </a:p>
          <a:p>
            <a:pPr algn="ctr"/>
            <a:r>
              <a:rPr lang="en-US" dirty="0">
                <a:solidFill>
                  <a:srgbClr val="006CA5"/>
                </a:solidFill>
              </a:rPr>
              <a:t>Made in Holland!</a:t>
            </a:r>
            <a:endParaRPr lang="en-GB" dirty="0">
              <a:solidFill>
                <a:srgbClr val="006CA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93242" y="1127538"/>
            <a:ext cx="6253013" cy="448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 dirty="0"/>
              <a:t>I can orbit </a:t>
            </a:r>
          </a:p>
          <a:p>
            <a:pPr algn="ctr">
              <a:spcBef>
                <a:spcPts val="300"/>
              </a:spcBef>
            </a:pPr>
            <a:r>
              <a:rPr lang="en-US" sz="2000" dirty="0"/>
              <a:t>But not around the sun</a:t>
            </a:r>
          </a:p>
          <a:p>
            <a:pPr algn="ctr">
              <a:spcBef>
                <a:spcPts val="300"/>
              </a:spcBef>
            </a:pPr>
            <a:endParaRPr lang="en-US" sz="2000" dirty="0"/>
          </a:p>
          <a:p>
            <a:pPr algn="ctr">
              <a:spcBef>
                <a:spcPts val="300"/>
              </a:spcBef>
            </a:pPr>
            <a:r>
              <a:rPr lang="en-US" sz="2000" dirty="0"/>
              <a:t>I don’t fly</a:t>
            </a:r>
          </a:p>
          <a:p>
            <a:pPr algn="ctr">
              <a:spcBef>
                <a:spcPts val="300"/>
              </a:spcBef>
            </a:pPr>
            <a:r>
              <a:rPr lang="en-US" sz="2000" dirty="0"/>
              <a:t>But for a ride, I can be fun</a:t>
            </a:r>
          </a:p>
          <a:p>
            <a:pPr algn="ctr">
              <a:spcBef>
                <a:spcPts val="300"/>
              </a:spcBef>
            </a:pPr>
            <a:endParaRPr lang="en-US" sz="2000" dirty="0"/>
          </a:p>
          <a:p>
            <a:pPr algn="ctr">
              <a:spcBef>
                <a:spcPts val="300"/>
              </a:spcBef>
            </a:pPr>
            <a:r>
              <a:rPr lang="en-US" sz="2000" dirty="0"/>
              <a:t>You don’t have to pay</a:t>
            </a:r>
          </a:p>
          <a:p>
            <a:pPr algn="ctr">
              <a:spcBef>
                <a:spcPts val="300"/>
              </a:spcBef>
            </a:pPr>
            <a:r>
              <a:rPr lang="en-US" sz="2000" dirty="0"/>
              <a:t>As I cost none</a:t>
            </a:r>
          </a:p>
          <a:p>
            <a:pPr algn="ctr">
              <a:spcBef>
                <a:spcPts val="300"/>
              </a:spcBef>
            </a:pPr>
            <a:endParaRPr lang="en-US" sz="2000" dirty="0"/>
          </a:p>
          <a:p>
            <a:pPr algn="ctr">
              <a:spcBef>
                <a:spcPts val="300"/>
              </a:spcBef>
            </a:pPr>
            <a:r>
              <a:rPr lang="en-US" sz="2000" dirty="0"/>
              <a:t>Around Estec, I am the only one!</a:t>
            </a:r>
          </a:p>
          <a:p>
            <a:pPr algn="ctr">
              <a:spcBef>
                <a:spcPts val="300"/>
              </a:spcBef>
            </a:pPr>
            <a:endParaRPr lang="en-US" sz="2000" dirty="0"/>
          </a:p>
          <a:p>
            <a:pPr algn="ctr">
              <a:spcBef>
                <a:spcPts val="300"/>
              </a:spcBef>
            </a:pPr>
            <a:endParaRPr lang="en-US" sz="2000" dirty="0"/>
          </a:p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-752104" y="630266"/>
            <a:ext cx="12919944" cy="5414002"/>
            <a:chOff x="-752104" y="630266"/>
            <a:chExt cx="12919944" cy="54140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16847" y="630266"/>
              <a:ext cx="4850993" cy="46498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040" y="2271879"/>
              <a:ext cx="4394354" cy="24718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752104" y="4928578"/>
              <a:ext cx="6111875" cy="11156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3200" dirty="0">
                  <a:solidFill>
                    <a:srgbClr val="FF0000"/>
                  </a:solidFill>
                </a:rPr>
                <a:t>Answer is:</a:t>
              </a:r>
            </a:p>
            <a:p>
              <a:pPr algn="ctr">
                <a:spcBef>
                  <a:spcPts val="300"/>
                </a:spcBef>
              </a:pPr>
              <a:r>
                <a:rPr lang="en-US" sz="3200" dirty="0">
                  <a:solidFill>
                    <a:srgbClr val="FF0000"/>
                  </a:solidFill>
                </a:rPr>
                <a:t>ORBITER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8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669" y="704132"/>
            <a:ext cx="12192000" cy="54348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348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594" indent="-228594" algn="just" defTabSz="121917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 As a Presenter: </a:t>
            </a:r>
          </a:p>
          <a:p>
            <a:pPr algn="just" defTabSz="1219170"/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Present a technical paper or a poster by submitting an abstract and choosing your presentation preference.</a:t>
            </a:r>
          </a:p>
          <a:p>
            <a:pPr algn="ctr" defTabSz="1219170"/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 </a:t>
            </a:r>
          </a:p>
          <a:p>
            <a:pPr algn="ctr" defTabSz="1219170"/>
            <a:endParaRPr lang="en-US" altLang="en-US" sz="1500" dirty="0">
              <a:solidFill>
                <a:srgbClr val="8197A6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380990" indent="-380990" algn="just" defTabSz="121917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As a Commercial Presenter:</a:t>
            </a:r>
          </a:p>
          <a:p>
            <a:pPr algn="just" defTabSz="1219170"/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Give a commercial presentation by submitting a Technical Introduction of Components (TICs).</a:t>
            </a:r>
          </a:p>
          <a:p>
            <a:pPr algn="just" defTabSz="1219170"/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 </a:t>
            </a:r>
          </a:p>
          <a:p>
            <a:pPr algn="just" defTabSz="1219170"/>
            <a:endParaRPr lang="en-US" altLang="en-US" sz="1500" dirty="0">
              <a:solidFill>
                <a:srgbClr val="8197A6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380990" indent="-380990" algn="just" defTabSz="121917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As a Roadmap Presenter:</a:t>
            </a:r>
          </a:p>
          <a:p>
            <a:pPr algn="just" defTabSz="1219170"/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Present your company's roadmap to purchasing and supply managers only.</a:t>
            </a:r>
          </a:p>
          <a:p>
            <a:pPr algn="just" defTabSz="1219170"/>
            <a:endParaRPr lang="en-US" altLang="en-US" sz="1500" dirty="0">
              <a:solidFill>
                <a:srgbClr val="8197A6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algn="just" defTabSz="1219170"/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 </a:t>
            </a:r>
          </a:p>
          <a:p>
            <a:pPr marL="380990" indent="-380990" algn="just" defTabSz="121917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As an Exhibitor:</a:t>
            </a:r>
          </a:p>
          <a:p>
            <a:pPr algn="just" defTabSz="1219170"/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Exhibit by booking a booth and promoting your services and components.</a:t>
            </a:r>
          </a:p>
          <a:p>
            <a:pPr algn="just" defTabSz="1219170"/>
            <a:endParaRPr lang="en-US" altLang="en-US" sz="1500" dirty="0">
              <a:solidFill>
                <a:srgbClr val="8197A6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algn="just" defTabSz="1219170"/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 </a:t>
            </a:r>
          </a:p>
          <a:p>
            <a:pPr marL="380990" indent="-380990" algn="just" defTabSz="121917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As a Sponsor:</a:t>
            </a:r>
          </a:p>
          <a:p>
            <a:pPr algn="just" defTabSz="1219170"/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Provide your company with greater visibility by choosing one of the sponsorship packages.</a:t>
            </a:r>
          </a:p>
          <a:p>
            <a:pPr algn="just" defTabSz="1219170"/>
            <a:endParaRPr lang="en-US" altLang="en-US" sz="1500" dirty="0">
              <a:solidFill>
                <a:srgbClr val="8197A6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algn="just" defTabSz="1219170"/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 </a:t>
            </a:r>
          </a:p>
          <a:p>
            <a:pPr marL="380990" indent="-380990" algn="just" defTabSz="121917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As a Participant:</a:t>
            </a:r>
          </a:p>
          <a:p>
            <a:pPr algn="just" defTabSz="1219170"/>
            <a:r>
              <a:rPr lang="en-US" altLang="en-US" sz="1500" dirty="0">
                <a:solidFill>
                  <a:srgbClr val="8197A6"/>
                </a:solidFill>
                <a:ea typeface="MS PGothic" pitchFamily="34" charset="-128"/>
                <a:cs typeface="Arial" panose="020B0604020202020204" pitchFamily="34" charset="0"/>
              </a:rPr>
              <a:t>Register to the conference and take advantage from the conference presentations, exhibition, networking breaks, welcome drink and the Gala dinner.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82369" y="1274233"/>
            <a:ext cx="2260600" cy="355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bg1"/>
                </a:solidFill>
                <a:hlinkClick r:id="rId3"/>
              </a:rPr>
              <a:t>Abstract Submission</a:t>
            </a:r>
            <a:endParaRPr lang="en-GB" sz="1467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82369" y="2199484"/>
            <a:ext cx="2260600" cy="355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bg1"/>
                </a:solidFill>
                <a:hlinkClick r:id="rId4"/>
              </a:rPr>
              <a:t>TIC Submission</a:t>
            </a:r>
            <a:endParaRPr lang="en-GB" sz="1467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51" y="198867"/>
            <a:ext cx="9566461" cy="574516"/>
          </a:xfrm>
        </p:spPr>
        <p:txBody>
          <a:bodyPr/>
          <a:lstStyle/>
          <a:p>
            <a:r>
              <a:rPr lang="en-US" dirty="0"/>
              <a:t>How Can You Participate in SPCD?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4330436" y="3124735"/>
            <a:ext cx="3564467" cy="355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bg1"/>
                </a:solidFill>
                <a:hlinkClick r:id="rId5"/>
              </a:rPr>
              <a:t>Roadmap Presentation Submission</a:t>
            </a:r>
            <a:endParaRPr lang="en-GB" sz="1467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82369" y="4049985"/>
            <a:ext cx="2260600" cy="355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bg1"/>
                </a:solidFill>
                <a:hlinkClick r:id="rId6"/>
              </a:rPr>
              <a:t>Apply to Exhibit</a:t>
            </a:r>
            <a:endParaRPr lang="en-GB" sz="1467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82369" y="4975236"/>
            <a:ext cx="2260600" cy="355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bg1"/>
                </a:solidFill>
                <a:hlinkClick r:id="rId7"/>
              </a:rPr>
              <a:t>Apply to Sponsor</a:t>
            </a:r>
            <a:endParaRPr lang="en-GB" sz="1467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82369" y="5900485"/>
            <a:ext cx="2260600" cy="355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bg1"/>
                </a:solidFill>
                <a:hlinkClick r:id="rId8"/>
              </a:rPr>
              <a:t>Register</a:t>
            </a:r>
            <a:endParaRPr lang="en-GB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47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850621" y="45481"/>
            <a:ext cx="4205113" cy="116595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kern="1200" dirty="0">
                <a:solidFill>
                  <a:srgbClr val="006CA5"/>
                </a:solidFill>
                <a:latin typeface="Verdana"/>
                <a:ea typeface="+mn-ea"/>
              </a:rPr>
              <a:t>239 participants</a:t>
            </a:r>
            <a:r>
              <a:rPr lang="en-US" sz="2800" kern="1200" dirty="0">
                <a:solidFill>
                  <a:srgbClr val="006CA5"/>
                </a:solidFill>
                <a:latin typeface="Verdana"/>
                <a:ea typeface="+mn-ea"/>
                <a:cs typeface="Verdana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13" y="594980"/>
            <a:ext cx="8743111" cy="58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9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A871AD2-9B58-476F-9C3D-E1596355DDE5}"/>
              </a:ext>
            </a:extLst>
          </p:cNvPr>
          <p:cNvGrpSpPr/>
          <p:nvPr/>
        </p:nvGrpSpPr>
        <p:grpSpPr>
          <a:xfrm>
            <a:off x="1357760" y="4156992"/>
            <a:ext cx="9472411" cy="1994896"/>
            <a:chOff x="1357760" y="4156992"/>
            <a:chExt cx="9472411" cy="1994896"/>
          </a:xfrm>
        </p:grpSpPr>
        <p:grpSp>
          <p:nvGrpSpPr>
            <p:cNvPr id="24" name="Group 23"/>
            <p:cNvGrpSpPr/>
            <p:nvPr/>
          </p:nvGrpSpPr>
          <p:grpSpPr>
            <a:xfrm>
              <a:off x="1357760" y="4156992"/>
              <a:ext cx="9472411" cy="1994896"/>
              <a:chOff x="1539696" y="3531928"/>
              <a:chExt cx="6065258" cy="124464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/>
              <a:srcRect b="3718"/>
              <a:stretch/>
            </p:blipFill>
            <p:spPr>
              <a:xfrm>
                <a:off x="2723397" y="3531928"/>
                <a:ext cx="4881557" cy="117922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9696" y="3630521"/>
                <a:ext cx="1140838" cy="1146047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3C835B-5788-49D2-91A2-8F7878FB8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845" y="4963651"/>
              <a:ext cx="1604440" cy="41973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178B20-8656-4357-AB7D-C7495A8E4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" r="15013"/>
            <a:stretch/>
          </p:blipFill>
          <p:spPr>
            <a:xfrm>
              <a:off x="7310246" y="4689710"/>
              <a:ext cx="1376220" cy="825542"/>
            </a:xfrm>
            <a:prstGeom prst="rect">
              <a:avLst/>
            </a:prstGeom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" b="8185"/>
          <a:stretch/>
        </p:blipFill>
        <p:spPr bwMode="auto">
          <a:xfrm>
            <a:off x="4189576" y="68720"/>
            <a:ext cx="3808780" cy="14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40820" y="3965290"/>
            <a:ext cx="1906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kern="0" dirty="0">
                <a:solidFill>
                  <a:srgbClr val="006CA5"/>
                </a:solidFill>
                <a:latin typeface="Sitka Banner" panose="02000505000000020004" pitchFamily="2" charset="0"/>
                <a:cs typeface="Verdana"/>
              </a:rPr>
              <a:t>Co-sponsored by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57043" y="1374994"/>
            <a:ext cx="8673846" cy="42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2000" b="1" i="1" kern="0" dirty="0">
                <a:solidFill>
                  <a:srgbClr val="006CA5"/>
                </a:solidFill>
                <a:latin typeface="Sitka Banner" panose="02000505000000020004" pitchFamily="2" charset="0"/>
              </a:rPr>
              <a:t>SPCD 2022</a:t>
            </a:r>
          </a:p>
          <a:p>
            <a:pPr algn="ctr">
              <a:defRPr/>
            </a:pPr>
            <a:r>
              <a:rPr lang="en-US" sz="2000" b="1" i="1" kern="0" dirty="0">
                <a:solidFill>
                  <a:srgbClr val="006CA5"/>
                </a:solidFill>
                <a:latin typeface="Sitka Banner" panose="02000505000000020004" pitchFamily="2" charset="0"/>
              </a:rPr>
              <a:t>Jointly organized by</a:t>
            </a:r>
            <a:endParaRPr lang="en-US" sz="2000" b="1" kern="0" dirty="0">
              <a:solidFill>
                <a:srgbClr val="006CA5"/>
              </a:solidFill>
              <a:latin typeface="Sitka Banner" panose="02000505000000020004" pitchFamily="2" charset="0"/>
            </a:endParaRPr>
          </a:p>
        </p:txBody>
      </p:sp>
      <p:pic>
        <p:nvPicPr>
          <p:cNvPr id="26" name="Picture 25" descr="Premium quality coffee shop logo vector | Free vector - 51909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328" y1="32203" x2="46328" y2="32203"/>
                        <a14:foregroundMark x1="51412" y1="38499" x2="51412" y2="38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60" y="5424321"/>
            <a:ext cx="875202" cy="1029471"/>
          </a:xfrm>
          <a:prstGeom prst="rect">
            <a:avLst/>
          </a:prstGeom>
        </p:spPr>
      </p:pic>
      <p:pic>
        <p:nvPicPr>
          <p:cNvPr id="27" name="Picture 2" descr="Backpack Baggage School Paul Verlaine Student, backpack, backpack, logo,  black png | PNG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0000" l="10000" r="90000">
                        <a14:foregroundMark x1="57778" y1="12500" x2="57778" y2="12500"/>
                        <a14:foregroundMark x1="70278" y1="17778" x2="70278" y2="17778"/>
                        <a14:foregroundMark x1="69167" y1="56944" x2="69167" y2="56944"/>
                        <a14:foregroundMark x1="54722" y1="36389" x2="54722" y2="3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04" y="5702531"/>
            <a:ext cx="729208" cy="7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lassroom Computer Icons Training, class room, text, class, logo png |  PNG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>
                        <a14:foregroundMark x1="31304" y1="77930" x2="31304" y2="77930"/>
                        <a14:foregroundMark x1="30870" y1="65430" x2="30870" y2="65430"/>
                        <a14:foregroundMark x1="50978" y1="64063" x2="50978" y2="64063"/>
                        <a14:foregroundMark x1="58913" y1="75195" x2="58913" y2="75195"/>
                        <a14:foregroundMark x1="52283" y1="75195" x2="52283" y2="75195"/>
                        <a14:foregroundMark x1="40870" y1="75195" x2="40870" y2="75195"/>
                        <a14:foregroundMark x1="42717" y1="89258" x2="42717" y2="89258"/>
                        <a14:foregroundMark x1="57935" y1="89648" x2="57935" y2="89648"/>
                        <a14:foregroundMark x1="72391" y1="77930" x2="72391" y2="77930"/>
                        <a14:foregroundMark x1="68804" y1="63086" x2="68804" y2="63086"/>
                        <a14:foregroundMark x1="35652" y1="4688" x2="35652" y2="4688"/>
                        <a14:foregroundMark x1="51304" y1="6055" x2="51304" y2="6055"/>
                        <a14:foregroundMark x1="53152" y1="18164" x2="53152" y2="18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56" y="5739591"/>
            <a:ext cx="1233213" cy="6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004590" y="2183181"/>
            <a:ext cx="7708006" cy="1797461"/>
            <a:chOff x="1783372" y="2034220"/>
            <a:chExt cx="4610155" cy="1075060"/>
          </a:xfrm>
        </p:grpSpPr>
        <p:grpSp>
          <p:nvGrpSpPr>
            <p:cNvPr id="33" name="Group 32"/>
            <p:cNvGrpSpPr/>
            <p:nvPr/>
          </p:nvGrpSpPr>
          <p:grpSpPr>
            <a:xfrm>
              <a:off x="5336432" y="2034220"/>
              <a:ext cx="1057095" cy="1075060"/>
              <a:chOff x="5287336" y="2006913"/>
              <a:chExt cx="1057095" cy="1075060"/>
            </a:xfrm>
          </p:grpSpPr>
          <p:pic>
            <p:nvPicPr>
              <p:cNvPr id="43" name="Picture 1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368"/>
              <a:stretch/>
            </p:blipFill>
            <p:spPr bwMode="auto">
              <a:xfrm>
                <a:off x="5339114" y="2051445"/>
                <a:ext cx="953540" cy="985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Rounded Rectangle 43"/>
              <p:cNvSpPr/>
              <p:nvPr/>
            </p:nvSpPr>
            <p:spPr>
              <a:xfrm>
                <a:off x="5287336" y="2006913"/>
                <a:ext cx="1057095" cy="1075060"/>
              </a:xfrm>
              <a:prstGeom prst="roundRect">
                <a:avLst/>
              </a:prstGeom>
              <a:no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152078" y="2034220"/>
              <a:ext cx="1057095" cy="1075060"/>
              <a:chOff x="4037314" y="588446"/>
              <a:chExt cx="1057095" cy="1075060"/>
            </a:xfrm>
          </p:grpSpPr>
          <p:pic>
            <p:nvPicPr>
              <p:cNvPr id="41" name="Picture 1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76" r="52285"/>
              <a:stretch/>
            </p:blipFill>
            <p:spPr bwMode="auto">
              <a:xfrm>
                <a:off x="4130141" y="632978"/>
                <a:ext cx="871443" cy="985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ounded Rectangle 41"/>
              <p:cNvSpPr/>
              <p:nvPr/>
            </p:nvSpPr>
            <p:spPr>
              <a:xfrm>
                <a:off x="4037314" y="588446"/>
                <a:ext cx="1057095" cy="1075060"/>
              </a:xfrm>
              <a:prstGeom prst="roundRect">
                <a:avLst/>
              </a:prstGeom>
              <a:no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67725" y="2034220"/>
              <a:ext cx="1057095" cy="1075060"/>
              <a:chOff x="3349981" y="2235695"/>
              <a:chExt cx="1057095" cy="1075060"/>
            </a:xfrm>
          </p:grpSpPr>
          <p:pic>
            <p:nvPicPr>
              <p:cNvPr id="39" name="Picture 1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001" r="27289"/>
              <a:stretch/>
            </p:blipFill>
            <p:spPr bwMode="auto">
              <a:xfrm>
                <a:off x="3418260" y="2280227"/>
                <a:ext cx="920538" cy="985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39"/>
              <p:cNvSpPr/>
              <p:nvPr/>
            </p:nvSpPr>
            <p:spPr>
              <a:xfrm>
                <a:off x="3349981" y="2235695"/>
                <a:ext cx="1057095" cy="1075060"/>
              </a:xfrm>
              <a:prstGeom prst="roundRect">
                <a:avLst/>
              </a:prstGeom>
              <a:no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783372" y="2034220"/>
              <a:ext cx="1057095" cy="1075060"/>
              <a:chOff x="1734276" y="426330"/>
              <a:chExt cx="1057095" cy="1075060"/>
            </a:xfrm>
          </p:grpSpPr>
          <p:pic>
            <p:nvPicPr>
              <p:cNvPr id="37" name="Picture 1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566"/>
              <a:stretch/>
            </p:blipFill>
            <p:spPr bwMode="auto">
              <a:xfrm>
                <a:off x="1825406" y="470862"/>
                <a:ext cx="874836" cy="985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37"/>
              <p:cNvSpPr/>
              <p:nvPr/>
            </p:nvSpPr>
            <p:spPr>
              <a:xfrm>
                <a:off x="1734276" y="426330"/>
                <a:ext cx="1057095" cy="1075060"/>
              </a:xfrm>
              <a:prstGeom prst="roundRect">
                <a:avLst/>
              </a:prstGeom>
              <a:no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210" l="2041" r="97279">
                        <a14:foregroundMark x1="76871" y1="46108" x2="76871" y2="46108"/>
                        <a14:foregroundMark x1="8163" y1="28743" x2="8163" y2="28743"/>
                        <a14:foregroundMark x1="41497" y1="11377" x2="41497" y2="11377"/>
                        <a14:foregroundMark x1="32653" y1="66467" x2="32653" y2="66467"/>
                        <a14:foregroundMark x1="49660" y1="34731" x2="49660" y2="34731"/>
                        <a14:foregroundMark x1="50340" y1="53892" x2="50340" y2="53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1654" y="5733152"/>
            <a:ext cx="587973" cy="6679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210" l="2041" r="97279">
                        <a14:foregroundMark x1="76871" y1="46108" x2="76871" y2="46108"/>
                        <a14:foregroundMark x1="8163" y1="28743" x2="8163" y2="28743"/>
                        <a14:foregroundMark x1="41497" y1="11377" x2="41497" y2="11377"/>
                        <a14:foregroundMark x1="32653" y1="66467" x2="32653" y2="66467"/>
                        <a14:foregroundMark x1="49660" y1="34731" x2="49660" y2="34731"/>
                        <a14:foregroundMark x1="50340" y1="53892" x2="50340" y2="53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8682" y="5691602"/>
            <a:ext cx="587973" cy="6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Aim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SPCD Conference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>
              <a:buClr>
                <a:schemeClr val="accent1"/>
              </a:buClr>
              <a:defRPr/>
            </a:pPr>
            <a:r>
              <a:rPr lang="en-US" altLang="en-US" dirty="0">
                <a:solidFill>
                  <a:srgbClr val="006C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 SPCD international Symposium is the premier technical conference dedicated to Passive components for space applications.</a:t>
            </a:r>
            <a:endParaRPr lang="en-GB" altLang="en-US" dirty="0">
              <a:solidFill>
                <a:srgbClr val="006CA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88FCA7-12FB-4DB8-A055-616737AF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0" y="1933468"/>
            <a:ext cx="118681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6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51" y="198867"/>
            <a:ext cx="9566461" cy="574516"/>
          </a:xfrm>
        </p:spPr>
        <p:txBody>
          <a:bodyPr/>
          <a:lstStyle/>
          <a:p>
            <a:r>
              <a:rPr lang="en-US" dirty="0"/>
              <a:t>Aim of the SPCD Conference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199644" y="2078479"/>
            <a:ext cx="2223685" cy="1095207"/>
            <a:chOff x="30633" y="1826244"/>
            <a:chExt cx="1913897" cy="1064032"/>
          </a:xfrm>
        </p:grpSpPr>
        <p:pic>
          <p:nvPicPr>
            <p:cNvPr id="13" name="Picture 4" descr="Image result for manufacturer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57" y="1826244"/>
              <a:ext cx="766717" cy="766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0633" y="2531457"/>
              <a:ext cx="1913897" cy="358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98DB"/>
                  </a:solidFill>
                </a:rPr>
                <a:t>Manufacturers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99527" y="2061183"/>
            <a:ext cx="1444133" cy="1112506"/>
            <a:chOff x="7436128" y="1721204"/>
            <a:chExt cx="1242946" cy="1080837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027" y="1721204"/>
              <a:ext cx="1139047" cy="87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436128" y="2443222"/>
              <a:ext cx="1159211" cy="358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98DB"/>
                  </a:solidFill>
                </a:rPr>
                <a:t>End-users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2772753" y="1773881"/>
            <a:ext cx="6415751" cy="1516935"/>
          </a:xfrm>
          <a:prstGeom prst="ellipse">
            <a:avLst/>
          </a:prstGeom>
          <a:ln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4044" y="4089237"/>
            <a:ext cx="113458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98DB"/>
                </a:solidFill>
              </a:rPr>
              <a:t>promote the discussion of recent developments and trends 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en-US" dirty="0">
              <a:solidFill>
                <a:srgbClr val="0098DB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98DB"/>
                </a:solidFill>
              </a:rPr>
              <a:t>encourage the exchange of technical expertise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en-US" dirty="0">
              <a:solidFill>
                <a:srgbClr val="0098DB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98DB"/>
                </a:solidFill>
              </a:rPr>
              <a:t>share information covering a broad range of EEE passive components for space applications</a:t>
            </a:r>
          </a:p>
        </p:txBody>
      </p:sp>
      <p:pic>
        <p:nvPicPr>
          <p:cNvPr id="5" name="Picture 7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205" flipV="1">
            <a:off x="5502325" y="1335239"/>
            <a:ext cx="750022" cy="8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20556" y="1121001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8DB"/>
                </a:solidFill>
              </a:rPr>
              <a:t>Space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0098DB"/>
                </a:solidFill>
              </a:rPr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181206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6000" y="871951"/>
            <a:ext cx="11764800" cy="5328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latin typeface="Verdana" pitchFamily="34" charset="0"/>
                <a:ea typeface="+mn-ea"/>
                <a:cs typeface="+mn-cs"/>
              </a:rPr>
              <a:t>The SPCD international Symposium is held </a:t>
            </a:r>
            <a:r>
              <a:rPr lang="en-US" b="1" dirty="0">
                <a:solidFill>
                  <a:srgbClr val="FF0000"/>
                </a:solidFill>
              </a:rPr>
              <a:t>every two years!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SPCD Events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134"/>
              </p:ext>
            </p:extLst>
          </p:nvPr>
        </p:nvGraphicFramePr>
        <p:xfrm>
          <a:off x="1597074" y="1283032"/>
          <a:ext cx="8848187" cy="51271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3627">
                  <a:extLst>
                    <a:ext uri="{9D8B030D-6E8A-4147-A177-3AD203B41FA5}">
                      <a16:colId xmlns:a16="http://schemas.microsoft.com/office/drawing/2014/main" val="235219420"/>
                    </a:ext>
                  </a:extLst>
                </a:gridCol>
                <a:gridCol w="1976856">
                  <a:extLst>
                    <a:ext uri="{9D8B030D-6E8A-4147-A177-3AD203B41FA5}">
                      <a16:colId xmlns:a16="http://schemas.microsoft.com/office/drawing/2014/main" val="4138569455"/>
                    </a:ext>
                  </a:extLst>
                </a:gridCol>
                <a:gridCol w="181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16">
                  <a:extLst>
                    <a:ext uri="{9D8B030D-6E8A-4147-A177-3AD203B41FA5}">
                      <a16:colId xmlns:a16="http://schemas.microsoft.com/office/drawing/2014/main" val="1534759659"/>
                    </a:ext>
                  </a:extLst>
                </a:gridCol>
                <a:gridCol w="1660424">
                  <a:extLst>
                    <a:ext uri="{9D8B030D-6E8A-4147-A177-3AD203B41FA5}">
                      <a16:colId xmlns:a16="http://schemas.microsoft.com/office/drawing/2014/main" val="2573341234"/>
                    </a:ext>
                  </a:extLst>
                </a:gridCol>
                <a:gridCol w="1660424">
                  <a:extLst>
                    <a:ext uri="{9D8B030D-6E8A-4147-A177-3AD203B41FA5}">
                      <a16:colId xmlns:a16="http://schemas.microsoft.com/office/drawing/2014/main" val="4020000441"/>
                    </a:ext>
                  </a:extLst>
                </a:gridCol>
              </a:tblGrid>
              <a:tr h="4582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SPCD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Date</a:t>
                      </a:r>
                    </a:p>
                  </a:txBody>
                  <a:tcPr marL="121920" marR="121920" marT="60960" marB="6096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Participants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Countries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Type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1</a:t>
                      </a:r>
                      <a:r>
                        <a:rPr lang="en-US" sz="2000" u="none" strike="noStrike" kern="1200" baseline="30000" dirty="0">
                          <a:effectLst/>
                        </a:rPr>
                        <a:t>st</a:t>
                      </a:r>
                      <a:r>
                        <a:rPr lang="en-US" sz="2000" u="none" strike="noStrike" kern="1200" baseline="0" dirty="0">
                          <a:effectLst/>
                        </a:rPr>
                        <a:t> edition 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24 -26 September 2013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212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21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Live</a:t>
                      </a: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52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1263707835"/>
                  </a:ext>
                </a:extLst>
              </a:tr>
              <a:tr h="586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2</a:t>
                      </a:r>
                      <a:r>
                        <a:rPr lang="en-US" sz="2000" u="none" strike="noStrike" kern="1200" baseline="30000" dirty="0">
                          <a:effectLst/>
                        </a:rPr>
                        <a:t>nd</a:t>
                      </a:r>
                      <a:r>
                        <a:rPr lang="en-US" sz="2000" u="none" strike="noStrike" kern="1200" dirty="0">
                          <a:effectLst/>
                        </a:rPr>
                        <a:t> edition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>
                          <a:effectLst/>
                        </a:rPr>
                        <a:t> 12- 14 October 2016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221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19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Live </a:t>
                      </a: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359921292"/>
                  </a:ext>
                </a:extLst>
              </a:tr>
              <a:tr h="39252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3985586982"/>
                  </a:ext>
                </a:extLst>
              </a:tr>
              <a:tr h="586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3</a:t>
                      </a:r>
                      <a:r>
                        <a:rPr lang="en-US" sz="2000" u="none" strike="noStrike" kern="1200" baseline="30000" dirty="0">
                          <a:effectLst/>
                        </a:rPr>
                        <a:t>rd</a:t>
                      </a:r>
                      <a:r>
                        <a:rPr lang="en-US" sz="2000" u="none" strike="noStrike" kern="1200" baseline="0" dirty="0">
                          <a:effectLst/>
                        </a:rPr>
                        <a:t> edition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baseline="0" dirty="0">
                          <a:effectLst/>
                        </a:rPr>
                        <a:t>9 – 12 October 2018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baseline="0" dirty="0">
                          <a:effectLst/>
                        </a:rPr>
                        <a:t>235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baseline="0" dirty="0">
                          <a:effectLst/>
                        </a:rPr>
                        <a:t>23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Live</a:t>
                      </a: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4244468548"/>
                  </a:ext>
                </a:extLst>
              </a:tr>
              <a:tr h="39252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1786136391"/>
                  </a:ext>
                </a:extLst>
              </a:tr>
              <a:tr h="58675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13 -16 October</a:t>
                      </a:r>
                    </a:p>
                    <a:p>
                      <a:pPr algn="ctr" fontAlgn="b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10160" marR="10160" marT="1016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Event postponed due to the pandemic situation</a:t>
                      </a: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1087835746"/>
                  </a:ext>
                </a:extLst>
              </a:tr>
              <a:tr h="39252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623632897"/>
                  </a:ext>
                </a:extLst>
              </a:tr>
              <a:tr h="586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edition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11- 14 October 2022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10160" marR="10160" marT="1016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10160" marR="10160" marT="1016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Live</a:t>
                      </a: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77267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10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SPCD Statistics: International Participation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34" r="61711"/>
          <a:stretch/>
        </p:blipFill>
        <p:spPr>
          <a:xfrm>
            <a:off x="2623748" y="1739859"/>
            <a:ext cx="4498541" cy="31924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FD6BCC-98E5-D8E8-CE38-628320E83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246" y="1135841"/>
            <a:ext cx="5012610" cy="4773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3D79BF-4372-E8D3-EC6C-9237C377EF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986" r="20679"/>
          <a:stretch/>
        </p:blipFill>
        <p:spPr>
          <a:xfrm>
            <a:off x="319574" y="2219215"/>
            <a:ext cx="1922752" cy="27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0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-51710"/>
            <a:ext cx="9425880" cy="1015663"/>
          </a:xfrm>
        </p:spPr>
        <p:txBody>
          <a:bodyPr/>
          <a:lstStyle/>
          <a:p>
            <a:r>
              <a:rPr lang="en-US" dirty="0"/>
              <a:t>29 Exhibitors at SPCD 2022</a:t>
            </a:r>
            <a:br>
              <a:rPr lang="en-US" dirty="0"/>
            </a:b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97422" y="59635"/>
            <a:ext cx="1813377" cy="1114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682528" y="1162375"/>
            <a:ext cx="1071723" cy="5355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276269" y="73002"/>
            <a:ext cx="1813377" cy="1114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0863" r="68877" b="20269"/>
          <a:stretch/>
        </p:blipFill>
        <p:spPr>
          <a:xfrm>
            <a:off x="10152713" y="54995"/>
            <a:ext cx="1499472" cy="11233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1904" y="1233443"/>
            <a:ext cx="10962214" cy="4880481"/>
            <a:chOff x="136482" y="655230"/>
            <a:chExt cx="8553545" cy="36031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6488" y="655230"/>
              <a:ext cx="3604884" cy="360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482" y="655230"/>
              <a:ext cx="3604892" cy="360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777" t="1229" r="69461" b="52401"/>
            <a:stretch/>
          </p:blipFill>
          <p:spPr>
            <a:xfrm>
              <a:off x="7518519" y="1592073"/>
              <a:ext cx="1171508" cy="8355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776" t="53226" r="69330"/>
            <a:stretch/>
          </p:blipFill>
          <p:spPr>
            <a:xfrm>
              <a:off x="7518519" y="3423203"/>
              <a:ext cx="1170000" cy="8351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/>
            </p:cNvPicPr>
            <p:nvPr/>
          </p:nvPicPr>
          <p:blipFill rotWithShape="1">
            <a:blip r:embed="rId5"/>
            <a:srcRect l="65293" t="1229" r="4834" b="52169"/>
            <a:stretch/>
          </p:blipFill>
          <p:spPr>
            <a:xfrm>
              <a:off x="7518519" y="2496169"/>
              <a:ext cx="1170756" cy="835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/>
            </p:cNvPicPr>
            <p:nvPr/>
          </p:nvPicPr>
          <p:blipFill rotWithShape="1">
            <a:blip r:embed="rId5"/>
            <a:srcRect l="33228" t="1229" r="37238" b="52105"/>
            <a:stretch/>
          </p:blipFill>
          <p:spPr>
            <a:xfrm>
              <a:off x="7518518" y="655230"/>
              <a:ext cx="1170000" cy="835200"/>
            </a:xfrm>
            <a:prstGeom prst="rect">
              <a:avLst/>
            </a:prstGeom>
          </p:spPr>
        </p:pic>
      </p:grpSp>
      <p:pic>
        <p:nvPicPr>
          <p:cNvPr id="13" name="Picture 6" descr="Vanguard Electronics - Hi-Rel/Space grade Inductors and Transformer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3" b="27411"/>
          <a:stretch/>
        </p:blipFill>
        <p:spPr bwMode="auto">
          <a:xfrm>
            <a:off x="2311144" y="1467736"/>
            <a:ext cx="1381546" cy="6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4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Feedback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4th SPCD </a:t>
            </a:r>
            <a:r>
              <a:rPr lang="es-ES" dirty="0" err="1"/>
              <a:t>attendees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448B3FF-36CE-41EF-99CD-13C57D1C78E2}"/>
              </a:ext>
            </a:extLst>
          </p:cNvPr>
          <p:cNvGraphicFramePr>
            <a:graphicFrameLocks/>
          </p:cNvGraphicFramePr>
          <p:nvPr/>
        </p:nvGraphicFramePr>
        <p:xfrm>
          <a:off x="0" y="1878692"/>
          <a:ext cx="4741334" cy="327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3A13EC-E7D6-4EED-89AD-FCAC4DF56716}"/>
              </a:ext>
            </a:extLst>
          </p:cNvPr>
          <p:cNvGraphicFramePr>
            <a:graphicFrameLocks/>
          </p:cNvGraphicFramePr>
          <p:nvPr/>
        </p:nvGraphicFramePr>
        <p:xfrm>
          <a:off x="3870594" y="1878469"/>
          <a:ext cx="4841606" cy="327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BF72A30-FF12-419B-96CB-49D22D4EA964}"/>
              </a:ext>
            </a:extLst>
          </p:cNvPr>
          <p:cNvGraphicFramePr>
            <a:graphicFrameLocks/>
          </p:cNvGraphicFramePr>
          <p:nvPr/>
        </p:nvGraphicFramePr>
        <p:xfrm>
          <a:off x="7907867" y="1876886"/>
          <a:ext cx="4594960" cy="327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7937243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F811E502-E3D8-47AA-BA1B-F8A475B28363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75119C28-C2B5-41E4-AD90-DB127FF79F00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 smtClean="0">
            <a:solidFill>
              <a:srgbClr val="8197A6"/>
            </a:solidFill>
            <a:latin typeface="Arial" charset="0"/>
            <a:ea typeface="MS PGothic" pitchFamily="34" charset="-128"/>
            <a:cs typeface="Arial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CA078FB4-4310-46A5-9F00-BB6AC0913C0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8BDAEA13-A01D-4BD6-BC16-9DAF9F5F5E8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A Presentation 2020 Light">
    <a:dk1>
      <a:srgbClr val="003249"/>
    </a:dk1>
    <a:lt1>
      <a:srgbClr val="FEFFFF"/>
    </a:lt1>
    <a:dk2>
      <a:srgbClr val="335E6E"/>
    </a:dk2>
    <a:lt2>
      <a:srgbClr val="E7E8E3"/>
    </a:lt2>
    <a:accent1>
      <a:srgbClr val="75C8AE"/>
    </a:accent1>
    <a:accent2>
      <a:srgbClr val="F06669"/>
    </a:accent2>
    <a:accent3>
      <a:srgbClr val="FFCC4D"/>
    </a:accent3>
    <a:accent4>
      <a:srgbClr val="6DCFF6"/>
    </a:accent4>
    <a:accent5>
      <a:srgbClr val="8096A6"/>
    </a:accent5>
    <a:accent6>
      <a:srgbClr val="E7E8E3"/>
    </a:accent6>
    <a:hlink>
      <a:srgbClr val="009BDA"/>
    </a:hlink>
    <a:folHlink>
      <a:srgbClr val="75C8A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505F0AAF8854BA7D2674B04F786C6" ma:contentTypeVersion="5" ma:contentTypeDescription="Create a new document." ma:contentTypeScope="" ma:versionID="b8d502407c7841de31fda429061874e3">
  <xsd:schema xmlns:xsd="http://www.w3.org/2001/XMLSchema" xmlns:xs="http://www.w3.org/2001/XMLSchema" xmlns:p="http://schemas.microsoft.com/office/2006/metadata/properties" xmlns:ns1="http://schemas.microsoft.com/sharepoint/v3" xmlns:ns2="f56811fa-b606-4f2e-bb30-f06042c05933" targetNamespace="http://schemas.microsoft.com/office/2006/metadata/properties" ma:root="true" ma:fieldsID="96b7653c312cf90e80695e0175fabac9" ns1:_="" ns2:_="">
    <xsd:import namespace="http://schemas.microsoft.com/sharepoint/v3"/>
    <xsd:import namespace="f56811fa-b606-4f2e-bb30-f06042c0593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811fa-b606-4f2e-bb30-f06042c05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240448-86D3-4B00-8914-4FB969129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6811fa-b606-4f2e-bb30-f06042c05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56811fa-b606-4f2e-bb30-f06042c05933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332</TotalTime>
  <Words>813</Words>
  <Application>Microsoft Office PowerPoint</Application>
  <PresentationFormat>Custom</PresentationFormat>
  <Paragraphs>162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Arial</vt:lpstr>
      <vt:lpstr>Calibri</vt:lpstr>
      <vt:lpstr>Sitka Banner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PowerPoint Presentation</vt:lpstr>
      <vt:lpstr>PowerPoint Presentation</vt:lpstr>
      <vt:lpstr>Aim of the SPCD Conference</vt:lpstr>
      <vt:lpstr>Aim of the SPCD Conference</vt:lpstr>
      <vt:lpstr>SPCD Events</vt:lpstr>
      <vt:lpstr>SPCD Statistics: International Participation</vt:lpstr>
      <vt:lpstr>29 Exhibitors at SPCD 2022 </vt:lpstr>
      <vt:lpstr>Feedback from 4th SPCD attendees</vt:lpstr>
      <vt:lpstr>PowerPoint Presentation</vt:lpstr>
      <vt:lpstr>4th SPCD Programme</vt:lpstr>
      <vt:lpstr>Social Events</vt:lpstr>
      <vt:lpstr>Best Paper Award</vt:lpstr>
      <vt:lpstr>Best Poster Award</vt:lpstr>
      <vt:lpstr>Recognition Award</vt:lpstr>
      <vt:lpstr>SPCD Space Fun Challenge: Enigma to solve!</vt:lpstr>
      <vt:lpstr>How Can You Participate in SPCD?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Leo Farhat</dc:creator>
  <cp:keywords/>
  <dc:description/>
  <cp:lastModifiedBy>Joaquin Jose Jimenez Carreira</cp:lastModifiedBy>
  <cp:revision>17</cp:revision>
  <cp:lastPrinted>2008-08-26T16:26:23Z</cp:lastPrinted>
  <dcterms:created xsi:type="dcterms:W3CDTF">2022-03-04T09:33:09Z</dcterms:created>
  <dcterms:modified xsi:type="dcterms:W3CDTF">2024-03-25T12:10:12Z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0x010100A3B505F0AAF8854BA7D2674B04F786C6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2022-03-03T23:00:00Z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Scheduling End Date">
    <vt:lpwstr/>
  </property>
  <property fmtid="{D5CDD505-2E9C-101B-9397-08002B2CF9AE}" pid="43" name="Scheduling Start Date">
    <vt:lpwstr/>
  </property>
</Properties>
</file>